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1" r:id="rId17"/>
    <p:sldId id="270" r:id="rId18"/>
    <p:sldId id="257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C7CD2"/>
    <a:srgbClr val="7DD330"/>
    <a:srgbClr val="1F7EE7"/>
    <a:srgbClr val="AE1517"/>
    <a:srgbClr val="CC0000"/>
    <a:srgbClr val="486DA2"/>
    <a:srgbClr val="4A93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</a:rPr>
              <a:t>Page </a:t>
            </a:r>
            <a:fld id="{3B10EF97-0938-4E5D-BDF4-B19299CDDB5B}" type="slidenum">
              <a:rPr lang="fr-FR" b="1">
                <a:solidFill>
                  <a:srgbClr val="4A9337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lit.net/" TargetMode="External"/><Relationship Id="rId3" Type="http://schemas.openxmlformats.org/officeDocument/2006/relationships/hyperlink" Target="http://molbiol.ru/forums/index.php?showtopic=184810" TargetMode="External"/><Relationship Id="rId7" Type="http://schemas.openxmlformats.org/officeDocument/2006/relationships/hyperlink" Target="http://www.my-article.net/tag/&#1041;&#1086;&#1090;&#1072;&#1085;&#1080;&#1082;&#1072;/3" TargetMode="External"/><Relationship Id="rId12" Type="http://schemas.openxmlformats.org/officeDocument/2006/relationships/hyperlink" Target="http://youday.ucoz.ru/photo/priroda/pole_derevo_cvety/1-0-2" TargetMode="External"/><Relationship Id="rId2" Type="http://schemas.openxmlformats.org/officeDocument/2006/relationships/hyperlink" Target="http://calenda.ru/presentat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subs.ru/" TargetMode="External"/><Relationship Id="rId11" Type="http://schemas.openxmlformats.org/officeDocument/2006/relationships/hyperlink" Target="http://&#1082;&#1072;&#1088;&#1090;&#1080;&#1085;&#1082;&#1080;.cc/&#1087;&#1088;&#1080;&#1088;&#1086;&#1076;&#1072;-&#1089;&#1082;&#1072;&#1095;&#1072;&#1090;&#1100;-&#1082;&#1088;&#1072;&#1089;&#1080;&#1074;&#1099;&#1077;-&#1086;-588928" TargetMode="External"/><Relationship Id="rId5" Type="http://schemas.openxmlformats.org/officeDocument/2006/relationships/hyperlink" Target="http://lek-travka.ru/shipovnik-korichnyiy" TargetMode="External"/><Relationship Id="rId10" Type="http://schemas.openxmlformats.org/officeDocument/2006/relationships/hyperlink" Target="http://allday2.com/index.php?newsid=455556" TargetMode="External"/><Relationship Id="rId4" Type="http://schemas.openxmlformats.org/officeDocument/2006/relationships/hyperlink" Target="http://blogs.privet.ru/user/lana_plujnik/90040602/" TargetMode="External"/><Relationship Id="rId9" Type="http://schemas.openxmlformats.org/officeDocument/2006/relationships/hyperlink" Target="http://www.sunhome.ru/cards/1151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19475" y="1916113"/>
            <a:ext cx="56165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400" b="1">
                <a:solidFill>
                  <a:srgbClr val="4A9337"/>
                </a:solidFill>
                <a:latin typeface="Verdana" pitchFamily="34" charset="0"/>
              </a:rPr>
              <a:t> </a:t>
            </a:r>
            <a:endParaRPr lang="fr-FR" sz="2800" i="1">
              <a:solidFill>
                <a:srgbClr val="4A9337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051050" y="803275"/>
            <a:ext cx="70929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36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Тема  классного часа: </a:t>
            </a:r>
          </a:p>
          <a:p>
            <a:pPr eaLnBrk="0" hangingPunct="0">
              <a:lnSpc>
                <a:spcPct val="150000"/>
              </a:lnSpc>
            </a:pPr>
            <a:r>
              <a:rPr lang="ru-RU" sz="3600" b="1" u="sng">
                <a:solidFill>
                  <a:srgbClr val="00CC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 u="sng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Что такое экология и экологическая культура</a:t>
            </a:r>
            <a:r>
              <a:rPr lang="ru-RU" sz="3600" b="1" u="sng">
                <a:solidFill>
                  <a:srgbClr val="00CC0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3600" b="1" u="sng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>
              <a:solidFill>
                <a:srgbClr val="00CC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59113" y="5249863"/>
            <a:ext cx="590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Подготовила учитель истории и обществознания</a:t>
            </a:r>
          </a:p>
          <a:p>
            <a:pPr eaLnBrk="0" hangingPunct="0"/>
            <a:r>
              <a:rPr lang="ru-RU" sz="2000">
                <a:latin typeface="Times New Roman" pitchFamily="18" charset="0"/>
              </a:rPr>
              <a:t>Кочиева Б.И.</a:t>
            </a:r>
          </a:p>
          <a:p>
            <a:pPr eaLnBrk="0" hangingPunct="0"/>
            <a:r>
              <a:rPr lang="ru-RU" sz="2000">
                <a:latin typeface="Times New Roman" pitchFamily="18" charset="0"/>
              </a:rPr>
              <a:t>МБОУ СОШ с.Дзуарикау РСО-Алания 2013г.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mtClean="0"/>
              <a:t>В белом сарафане</a:t>
            </a:r>
          </a:p>
          <a:p>
            <a:pPr>
              <a:buFontTx/>
              <a:buNone/>
            </a:pPr>
            <a:r>
              <a:rPr lang="ru-RU" smtClean="0"/>
              <a:t>стояла на поляне.</a:t>
            </a:r>
          </a:p>
          <a:p>
            <a:pPr>
              <a:buFontTx/>
              <a:buNone/>
            </a:pPr>
            <a:r>
              <a:rPr lang="ru-RU" smtClean="0"/>
              <a:t> Прилетели сестрицы</a:t>
            </a:r>
          </a:p>
          <a:p>
            <a:pPr>
              <a:buFontTx/>
              <a:buNone/>
            </a:pPr>
            <a:r>
              <a:rPr lang="ru-RU" smtClean="0"/>
              <a:t>сели на косицы.</a:t>
            </a:r>
          </a:p>
        </p:txBody>
      </p:sp>
      <p:pic>
        <p:nvPicPr>
          <p:cNvPr id="33794" name="Picture 2" descr="D:\My documents\Desktop\0c1030049fa75093f49edcd187c2e0b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84313"/>
            <a:ext cx="4402137" cy="46085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ru-RU" smtClean="0"/>
              <a:t>         Ее всегда в лесу                           найдешь, 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ru-RU" smtClean="0"/>
              <a:t>        стоит колючая как еж</a:t>
            </a:r>
          </a:p>
        </p:txBody>
      </p:sp>
      <p:pic>
        <p:nvPicPr>
          <p:cNvPr id="34818" name="Picture 2" descr="D:\My documents\Desktop\e27434e08c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600200"/>
            <a:ext cx="33909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rgbClr val="00CC00"/>
                </a:solidFill>
              </a:rPr>
              <a:t>       Поэт Евгений Евтушенко </a:t>
            </a: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292725" y="1600200"/>
            <a:ext cx="385127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400" smtClean="0"/>
              <a:t>    Берегите эти земли, эти воды,</a:t>
            </a:r>
          </a:p>
          <a:p>
            <a:pPr>
              <a:buFontTx/>
              <a:buNone/>
            </a:pPr>
            <a:r>
              <a:rPr lang="ru-RU" sz="2400" smtClean="0"/>
              <a:t>     Даже малую былиночку любя. Берегите всех зверей внутри природы, Убивайте лишь зверей внутри себя</a:t>
            </a:r>
            <a:r>
              <a:rPr lang="ru-RU" smtClean="0"/>
              <a:t>!</a:t>
            </a:r>
          </a:p>
        </p:txBody>
      </p:sp>
      <p:pic>
        <p:nvPicPr>
          <p:cNvPr id="13316" name="Picture 2" descr="D:\My documents\Desktop\89488924_4a09ce2d60af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4038600" cy="4038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smtClean="0">
                <a:solidFill>
                  <a:srgbClr val="00CC00"/>
                </a:solidFill>
              </a:rPr>
              <a:t> </a:t>
            </a:r>
            <a:r>
              <a:rPr lang="ru-RU" sz="3600" b="1" i="1" u="sng" smtClean="0">
                <a:solidFill>
                  <a:srgbClr val="00CC00"/>
                </a:solidFill>
              </a:rPr>
              <a:t>Лев Николаевич Толстой</a:t>
            </a:r>
            <a:r>
              <a:rPr lang="ru-RU" sz="3600" b="1" smtClean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5076825" y="1844675"/>
            <a:ext cx="3609975" cy="4281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« Счастье – это быть с природой, видеть ее, говорить с нею».  </a:t>
            </a:r>
          </a:p>
        </p:txBody>
      </p:sp>
      <p:pic>
        <p:nvPicPr>
          <p:cNvPr id="14340" name="Picture 2" descr="D:\My documents\Desktop\9110fe3f8224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52513"/>
            <a:ext cx="3563938" cy="45259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Люди не нужно сорить на планете,</a:t>
            </a:r>
          </a:p>
          <a:p>
            <a:r>
              <a:rPr lang="ru-RU" smtClean="0"/>
              <a:t> Она ведь жизнь нам дает.</a:t>
            </a:r>
          </a:p>
          <a:p>
            <a:r>
              <a:rPr lang="ru-RU" smtClean="0"/>
              <a:t> Планета, такая одна на всем свете,</a:t>
            </a:r>
          </a:p>
          <a:p>
            <a:r>
              <a:rPr lang="ru-RU" smtClean="0"/>
              <a:t> Давайте ее сбережем</a:t>
            </a:r>
          </a:p>
          <a:p>
            <a:endParaRPr lang="ru-RU" smtClean="0"/>
          </a:p>
        </p:txBody>
      </p:sp>
      <p:pic>
        <p:nvPicPr>
          <p:cNvPr id="15364" name="Picture 2" descr="D:\My documents\Desktop\56803068_4971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052513"/>
            <a:ext cx="4537075" cy="50403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971550" y="692150"/>
            <a:ext cx="3744913" cy="5976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1800" smtClean="0"/>
              <a:t>Чтоб радость завтрашнего дня</a:t>
            </a:r>
          </a:p>
          <a:p>
            <a:pPr>
              <a:buFontTx/>
              <a:buNone/>
            </a:pPr>
            <a:r>
              <a:rPr lang="ru-RU" sz="1800" smtClean="0"/>
              <a:t>Сумел ты ощутить.</a:t>
            </a:r>
          </a:p>
          <a:p>
            <a:pPr>
              <a:buFontTx/>
              <a:buNone/>
            </a:pPr>
            <a:r>
              <a:rPr lang="ru-RU" sz="1800" smtClean="0"/>
              <a:t>Должна быть чистою Земля</a:t>
            </a:r>
          </a:p>
          <a:p>
            <a:pPr>
              <a:buFontTx/>
              <a:buNone/>
            </a:pPr>
            <a:r>
              <a:rPr lang="ru-RU" sz="1800" smtClean="0"/>
              <a:t>И небо чистым быть.  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Сквозь фабрик и заводов дым</a:t>
            </a:r>
          </a:p>
          <a:p>
            <a:pPr>
              <a:buFontTx/>
              <a:buNone/>
            </a:pPr>
            <a:r>
              <a:rPr lang="ru-RU" sz="1800" smtClean="0"/>
              <a:t>Нам трудно разглядеть</a:t>
            </a:r>
          </a:p>
          <a:p>
            <a:pPr>
              <a:buFontTx/>
              <a:buNone/>
            </a:pPr>
            <a:r>
              <a:rPr lang="ru-RU" sz="1800" smtClean="0"/>
              <a:t> Все те страданья, что Земле</a:t>
            </a:r>
          </a:p>
          <a:p>
            <a:pPr>
              <a:buFontTx/>
              <a:buNone/>
            </a:pPr>
            <a:r>
              <a:rPr lang="ru-RU" sz="1800" smtClean="0"/>
              <a:t> Приходится терпеть.</a:t>
            </a:r>
          </a:p>
          <a:p>
            <a:pPr>
              <a:buFontTx/>
              <a:buNone/>
            </a:pPr>
            <a:r>
              <a:rPr lang="ru-RU" sz="1800" smtClean="0"/>
              <a:t> </a:t>
            </a:r>
          </a:p>
          <a:p>
            <a:pPr>
              <a:buFontTx/>
              <a:buNone/>
            </a:pPr>
            <a:r>
              <a:rPr lang="ru-RU" sz="1800" smtClean="0"/>
              <a:t>Спасти поля, леса, луга</a:t>
            </a:r>
          </a:p>
          <a:p>
            <a:pPr>
              <a:buFontTx/>
              <a:buNone/>
            </a:pPr>
            <a:r>
              <a:rPr lang="ru-RU" sz="1800" smtClean="0"/>
              <a:t>И чистую гладь рек – всю Землю</a:t>
            </a:r>
          </a:p>
          <a:p>
            <a:pPr>
              <a:buFontTx/>
              <a:buNone/>
            </a:pPr>
            <a:r>
              <a:rPr lang="ru-RU" sz="1800" smtClean="0"/>
              <a:t>Можешь только ты,</a:t>
            </a:r>
          </a:p>
          <a:p>
            <a:pPr>
              <a:buFontTx/>
              <a:buNone/>
            </a:pPr>
            <a:r>
              <a:rPr lang="ru-RU" sz="1800" b="1" smtClean="0">
                <a:solidFill>
                  <a:srgbClr val="FF0000"/>
                </a:solidFill>
              </a:rPr>
              <a:t>Разумный человек </a:t>
            </a:r>
            <a:r>
              <a:rPr lang="ru-RU" b="1" smtClean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6388" name="Picture 2" descr="D:\My documents\Desktop\55f5fcdac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68413"/>
            <a:ext cx="4244975" cy="439261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smtClean="0">
                <a:solidFill>
                  <a:srgbClr val="00CC00"/>
                </a:solidFill>
              </a:rPr>
              <a:t>            Стихи Владимира Орлова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mtClean="0"/>
              <a:t>Я узнал, что у меня</a:t>
            </a:r>
          </a:p>
          <a:p>
            <a:pPr>
              <a:buFontTx/>
              <a:buNone/>
            </a:pPr>
            <a:r>
              <a:rPr lang="ru-RU" smtClean="0"/>
              <a:t>Есть огромная родня:</a:t>
            </a:r>
          </a:p>
          <a:p>
            <a:pPr>
              <a:buFontTx/>
              <a:buNone/>
            </a:pPr>
            <a:r>
              <a:rPr lang="ru-RU" smtClean="0"/>
              <a:t>И тропинка,</a:t>
            </a:r>
          </a:p>
          <a:p>
            <a:pPr>
              <a:buFontTx/>
              <a:buNone/>
            </a:pPr>
            <a:r>
              <a:rPr lang="ru-RU" smtClean="0"/>
              <a:t>И лесок,</a:t>
            </a:r>
          </a:p>
          <a:p>
            <a:pPr>
              <a:buFontTx/>
              <a:buNone/>
            </a:pPr>
            <a:r>
              <a:rPr lang="ru-RU" smtClean="0"/>
              <a:t>В поле – каждый</a:t>
            </a:r>
          </a:p>
          <a:p>
            <a:pPr>
              <a:buFontTx/>
              <a:buNone/>
            </a:pPr>
            <a:r>
              <a:rPr lang="ru-RU" smtClean="0"/>
              <a:t>Колосок,</a:t>
            </a:r>
          </a:p>
          <a:p>
            <a:pPr>
              <a:buFontTx/>
              <a:buNone/>
            </a:pPr>
            <a:r>
              <a:rPr lang="ru-RU" smtClean="0"/>
              <a:t>Речка,</a:t>
            </a:r>
          </a:p>
          <a:p>
            <a:pPr>
              <a:buFontTx/>
              <a:buNone/>
            </a:pPr>
            <a:r>
              <a:rPr lang="ru-RU" smtClean="0"/>
              <a:t>Небо надо мною – </a:t>
            </a:r>
          </a:p>
          <a:p>
            <a:pPr>
              <a:buFontTx/>
              <a:buNone/>
            </a:pPr>
            <a:r>
              <a:rPr lang="ru-RU" smtClean="0"/>
              <a:t>Это все мое, родное!</a:t>
            </a:r>
          </a:p>
        </p:txBody>
      </p:sp>
      <p:pic>
        <p:nvPicPr>
          <p:cNvPr id="17412" name="Picture 2" descr="D:\My documents\Desktop\130082739011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775"/>
            <a:ext cx="4100513" cy="43926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 bwMode="auto">
          <a:xfrm>
            <a:off x="0" y="1125538"/>
            <a:ext cx="4356100" cy="5000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Всё  имеется  у  вас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На  потом  и  на  сейчас.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Реки, горы  и леса,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Голубые  небеса,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Океаны, пальмы, снег.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И  я, Земля,- одна на всех.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Всё  отдать  я  вам  бы  рада.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Но  обижать  меня  не надо!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И  останусь  я   тогда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Вся  для вас и навсегда.</a:t>
            </a:r>
          </a:p>
          <a:p>
            <a:endParaRPr lang="ru-RU" sz="2800" smtClean="0"/>
          </a:p>
        </p:txBody>
      </p:sp>
      <p:pic>
        <p:nvPicPr>
          <p:cNvPr id="18436" name="Picture 2" descr="D:\My documents\Desktop\0d0cb89ec62430c349a628dbdcb9d6a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52513"/>
            <a:ext cx="4321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763713" y="188913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4A9337"/>
                </a:solidFill>
                <a:latin typeface="Verdana" pitchFamily="34" charset="0"/>
              </a:rPr>
              <a:t>Использованные интернет ресурсы:</a:t>
            </a:r>
            <a:endParaRPr lang="fr-FR" u="sng">
              <a:solidFill>
                <a:srgbClr val="4A9337"/>
              </a:solidFill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r>
              <a:rPr lang="ru-RU">
                <a:hlinkClick r:id="rId2"/>
              </a:rPr>
              <a:t>http://calenda.ru/presentat.asp</a:t>
            </a:r>
            <a:endParaRPr lang="ru-RU"/>
          </a:p>
          <a:p>
            <a:pPr algn="just"/>
            <a:r>
              <a:rPr lang="en-US">
                <a:hlinkClick r:id="rId3"/>
              </a:rPr>
              <a:t>http://molbiol.ru/forums/index.php?showtopic=184810</a:t>
            </a:r>
            <a:endParaRPr lang="ru-RU"/>
          </a:p>
          <a:p>
            <a:pPr algn="just"/>
            <a:r>
              <a:rPr lang="en-US">
                <a:hlinkClick r:id="rId4"/>
              </a:rPr>
              <a:t>http://blogs.privet.ru/user/lana_plujnik/90040602/</a:t>
            </a:r>
            <a:endParaRPr lang="ru-RU"/>
          </a:p>
          <a:p>
            <a:pPr algn="just"/>
            <a:r>
              <a:rPr lang="en-US">
                <a:hlinkClick r:id="rId5"/>
              </a:rPr>
              <a:t>http://lek-travka.ru/shipovnik-korichnyiy</a:t>
            </a:r>
            <a:endParaRPr lang="ru-RU"/>
          </a:p>
          <a:p>
            <a:pPr algn="just"/>
            <a:r>
              <a:rPr lang="en-US">
                <a:hlinkClick r:id="rId6"/>
              </a:rPr>
              <a:t>http://mediasubs.ru</a:t>
            </a:r>
            <a:endParaRPr lang="ru-RU"/>
          </a:p>
          <a:p>
            <a:pPr algn="just"/>
            <a:r>
              <a:rPr lang="en-US">
                <a:hlinkClick r:id="rId7"/>
              </a:rPr>
              <a:t>http://www.my-article.net/tag/</a:t>
            </a:r>
            <a:r>
              <a:rPr lang="ru-RU">
                <a:hlinkClick r:id="rId7"/>
              </a:rPr>
              <a:t>Ботаника/3</a:t>
            </a:r>
            <a:endParaRPr lang="ru-RU"/>
          </a:p>
          <a:p>
            <a:pPr algn="just"/>
            <a:r>
              <a:rPr lang="en-US">
                <a:hlinkClick r:id="rId8"/>
              </a:rPr>
              <a:t>http://www.rulit.net/</a:t>
            </a:r>
            <a:endParaRPr lang="ru-RU"/>
          </a:p>
          <a:p>
            <a:pPr algn="just"/>
            <a:r>
              <a:rPr lang="en-US">
                <a:solidFill>
                  <a:srgbClr val="0C7CD2"/>
                </a:solidFill>
              </a:rPr>
              <a:t>bitudobe.ru.com</a:t>
            </a:r>
            <a:endParaRPr lang="ru-RU">
              <a:solidFill>
                <a:srgbClr val="0C7CD2"/>
              </a:solidFill>
            </a:endParaRPr>
          </a:p>
          <a:p>
            <a:pPr algn="just"/>
            <a:r>
              <a:rPr lang="en-US">
                <a:hlinkClick r:id="rId9"/>
              </a:rPr>
              <a:t>http://www.sunhome.ru/cards/115113</a:t>
            </a:r>
            <a:endParaRPr lang="ru-RU"/>
          </a:p>
          <a:p>
            <a:pPr algn="just"/>
            <a:r>
              <a:rPr lang="en-US">
                <a:hlinkClick r:id="rId10"/>
              </a:rPr>
              <a:t>http://allday2.com/index.php?newsid=455556</a:t>
            </a:r>
            <a:endParaRPr lang="ru-RU"/>
          </a:p>
          <a:p>
            <a:pPr algn="just"/>
            <a:r>
              <a:rPr lang="en-US">
                <a:hlinkClick r:id="rId11"/>
              </a:rPr>
              <a:t>http://</a:t>
            </a:r>
            <a:r>
              <a:rPr lang="ru-RU">
                <a:hlinkClick r:id="rId11"/>
              </a:rPr>
              <a:t>картинки.</a:t>
            </a:r>
            <a:r>
              <a:rPr lang="en-US">
                <a:hlinkClick r:id="rId11"/>
              </a:rPr>
              <a:t>cc/</a:t>
            </a:r>
            <a:r>
              <a:rPr lang="ru-RU">
                <a:hlinkClick r:id="rId11"/>
              </a:rPr>
              <a:t>природа-скачать-красивые-о-588928</a:t>
            </a:r>
            <a:endParaRPr lang="ru-RU"/>
          </a:p>
          <a:p>
            <a:pPr algn="just"/>
            <a:r>
              <a:rPr lang="en-US">
                <a:hlinkClick r:id="rId12"/>
              </a:rPr>
              <a:t>http://youday.ucoz.ru/photo/priroda/pole_derevo_cvety/1-0-2</a:t>
            </a:r>
            <a:endParaRPr lang="ru-RU"/>
          </a:p>
          <a:p>
            <a:pPr algn="just"/>
            <a:endParaRPr lang="ru-RU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ru-RU" sz="2000"/>
          </a:p>
          <a:p>
            <a:pPr algn="just"/>
            <a:endParaRPr lang="fr-FR" sz="2000" b="1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067175" y="4724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6156325" y="60928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7019925" y="6488113"/>
            <a:ext cx="917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8172450" y="602138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7308850" y="6237288"/>
            <a:ext cx="24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9465" name="Прямоугольник 8"/>
          <p:cNvSpPr>
            <a:spLocks noChangeArrowheads="1"/>
          </p:cNvSpPr>
          <p:nvPr/>
        </p:nvSpPr>
        <p:spPr bwMode="auto">
          <a:xfrm flipH="1">
            <a:off x="7667625" y="2781300"/>
            <a:ext cx="1476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60350"/>
            <a:ext cx="7772400" cy="14398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rgbClr val="00CC00"/>
                </a:solidFill>
              </a:rPr>
              <a:t>ЭКОЛОГИЯ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31913" y="2133600"/>
            <a:ext cx="6400800" cy="935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</a:pPr>
            <a:r>
              <a:rPr lang="ru-RU" sz="600" smtClean="0"/>
              <a:t>                 </a:t>
            </a:r>
            <a:r>
              <a:rPr lang="ru-RU" sz="2800" smtClean="0"/>
              <a:t>«ОЙКОС»                        «ЛОГОС»</a:t>
            </a:r>
          </a:p>
          <a:p>
            <a:pPr algn="l">
              <a:lnSpc>
                <a:spcPct val="80000"/>
              </a:lnSpc>
            </a:pPr>
            <a:r>
              <a:rPr lang="ru-RU" sz="2800" smtClean="0"/>
              <a:t>      ДОМ                                НАУКА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580063" y="1125538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916238" y="11969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08175" y="3716338"/>
            <a:ext cx="68421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CC00"/>
                </a:solidFill>
              </a:rPr>
              <a:t>ЭКОЛОГИЯ </a:t>
            </a:r>
            <a:r>
              <a:rPr lang="ru-RU" sz="2400"/>
              <a:t>–наука о защите дома-природы</a:t>
            </a:r>
            <a:r>
              <a:rPr lang="ru-RU"/>
              <a:t>.</a:t>
            </a:r>
            <a:br>
              <a:rPr lang="ru-RU"/>
            </a:br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79613" y="4735513"/>
            <a:ext cx="7164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CC00"/>
                </a:solidFill>
                <a:cs typeface="Times New Roman" pitchFamily="18" charset="0"/>
              </a:rPr>
              <a:t>Эколог</a:t>
            </a:r>
            <a:r>
              <a:rPr lang="ru-RU" sz="2400">
                <a:cs typeface="Times New Roman" pitchFamily="18" charset="0"/>
              </a:rPr>
              <a:t> – человек, который занимается экологией, защищает природу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8175" y="188913"/>
            <a:ext cx="6551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CC00"/>
                </a:solidFill>
              </a:rPr>
              <a:t>Экологический календарь</a:t>
            </a:r>
            <a:r>
              <a:rPr lang="ru-RU" sz="3200"/>
              <a:t>. </a:t>
            </a:r>
            <a:endParaRPr lang="fr-FR" sz="3200" u="sng">
              <a:solidFill>
                <a:srgbClr val="4A9337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908050"/>
            <a:ext cx="77771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r>
              <a:rPr lang="ru-RU" sz="2000" b="1">
                <a:solidFill>
                  <a:srgbClr val="4A9337"/>
                </a:solidFill>
                <a:latin typeface="Verdana" pitchFamily="34" charset="0"/>
              </a:rPr>
              <a:t> </a:t>
            </a:r>
            <a:endParaRPr lang="fr-FR" sz="2000" b="1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95513" y="1593850"/>
            <a:ext cx="67691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11 января    Всемирный день заповедников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21 марта	Международный день леса.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22 марта	Всемирный день воды.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1 апреля	День птиц.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22 апреля	День Земли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3 мая            День Солнца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5 июня	День охраны окружающей среды 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27 сентября	День моря.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4 октября	День защиты животных.</a:t>
            </a:r>
            <a:endParaRPr lang="ru-RU" sz="2600"/>
          </a:p>
          <a:p>
            <a:pPr eaLnBrk="0" hangingPunct="0">
              <a:buFontTx/>
              <a:buChar char="•"/>
            </a:pPr>
            <a:r>
              <a:rPr lang="ru-RU" sz="2600">
                <a:latin typeface="Times New Roman" pitchFamily="18" charset="0"/>
                <a:cs typeface="Times New Roman" pitchFamily="18" charset="0"/>
              </a:rPr>
              <a:t>11 декабря 	Международный день гор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solidFill>
                  <a:srgbClr val="00CC00"/>
                </a:solidFill>
              </a:rPr>
              <a:t>По оценкам Всемирной Организации Здравоохранения</a:t>
            </a:r>
            <a:r>
              <a:rPr lang="ru-RU" smtClean="0"/>
              <a:t>:</a:t>
            </a:r>
            <a:br>
              <a:rPr lang="ru-RU" smtClean="0"/>
            </a:b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 bwMode="auto">
          <a:xfrm>
            <a:off x="1187450" y="1916113"/>
            <a:ext cx="7499350" cy="4210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2400" smtClean="0"/>
              <a:t>70% населения планеты дышат воздухом, вредным для здоровья.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Вода 75 % водоемов не пригодна для питья.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Ежегодно от плохого качества воды умирает 25 тыс. человек.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Ежегодно пустыня поглощает 27 млн гектар плодородных земель.</a:t>
            </a:r>
          </a:p>
          <a:p>
            <a:pPr>
              <a:lnSpc>
                <a:spcPct val="150000"/>
              </a:lnSpc>
            </a:pPr>
            <a:r>
              <a:rPr lang="ru-RU" sz="2400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3276600" y="5445125"/>
            <a:ext cx="539908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smtClean="0"/>
              <a:t>Их сформулировал американский                                                                                                                                                                              учёный Барри Коммонер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150" y="188913"/>
            <a:ext cx="7129463" cy="5937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3200" b="1" i="1" dirty="0" smtClean="0">
                <a:solidFill>
                  <a:srgbClr val="00CC00"/>
                </a:solidFill>
              </a:rPr>
              <a:t>Четыре закона экологии:</a:t>
            </a:r>
          </a:p>
          <a:p>
            <a:pPr algn="ctr">
              <a:buFontTx/>
              <a:buNone/>
              <a:defRPr/>
            </a:pPr>
            <a:endParaRPr lang="ru-RU" sz="3200" dirty="0" smtClean="0">
              <a:solidFill>
                <a:srgbClr val="00CC00"/>
              </a:solidFill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dirty="0" smtClean="0"/>
              <a:t>Всё связано со всем.</a:t>
            </a:r>
          </a:p>
          <a:p>
            <a:pPr marL="514350" indent="-514350">
              <a:buFontTx/>
              <a:buAutoNum type="arabicPeriod"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2. Всё должно куда-то деваться.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3. Ничто не даётся даром.</a:t>
            </a: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4. Природа знает лучше</a:t>
            </a:r>
            <a:endParaRPr lang="ru-RU" dirty="0"/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7740650" y="1600200"/>
            <a:ext cx="9461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333375"/>
            <a:ext cx="7354887" cy="57927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5400" b="1" dirty="0" smtClean="0">
                <a:solidFill>
                  <a:srgbClr val="00CC00"/>
                </a:solidFill>
              </a:rPr>
              <a:t> </a:t>
            </a:r>
            <a:r>
              <a:rPr lang="ru-RU" sz="54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культура </a:t>
            </a:r>
            <a:r>
              <a:rPr lang="ru-RU" sz="5400" b="1" dirty="0" smtClean="0">
                <a:solidFill>
                  <a:srgbClr val="00CC00"/>
                </a:solidFill>
              </a:rPr>
              <a:t>заключается в том, чтобы знать и выполнять эти законы.</a:t>
            </a:r>
          </a:p>
          <a:p>
            <a:pPr>
              <a:defRPr/>
            </a:pPr>
            <a:endParaRPr lang="ru-RU" sz="54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rgbClr val="00CC00"/>
                </a:solidFill>
              </a:rPr>
              <a:t>ЗАГАДКИ про природу</a:t>
            </a:r>
            <a:br>
              <a:rPr lang="ru-RU" b="1" smtClean="0">
                <a:solidFill>
                  <a:srgbClr val="00CC00"/>
                </a:solidFill>
              </a:rPr>
            </a:br>
            <a:endParaRPr lang="ru-RU" b="1" smtClean="0">
              <a:solidFill>
                <a:srgbClr val="00CC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  Ты поцарапал руку. Как облегчить боль? Листья какого растения помогут тебе в этом?</a:t>
            </a:r>
          </a:p>
        </p:txBody>
      </p:sp>
      <p:pic>
        <p:nvPicPr>
          <p:cNvPr id="30722" name="Picture 2" descr="D:\My documents\Desktop\74931366_School1944_foto_plantago_maj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1600200"/>
            <a:ext cx="339725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68413"/>
            <a:ext cx="4038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  Нарядные платьица. Желтые брошки.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  Ни пятнышка нет на красивой одежке.</a:t>
            </a:r>
          </a:p>
        </p:txBody>
      </p:sp>
      <p:pic>
        <p:nvPicPr>
          <p:cNvPr id="31746" name="Picture 2" descr="D:\My documents\Desktop\ca86c66f6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836613"/>
            <a:ext cx="4038600" cy="5289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  Цветок мой ярко-розовый, но осторожен будь.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ru-RU" smtClean="0"/>
              <a:t>    Шипами огорожен я, об этом не забудь</a:t>
            </a:r>
            <a:r>
              <a:rPr lang="ru-RU" u="sng" smtClean="0"/>
              <a:t> </a:t>
            </a:r>
            <a:endParaRPr lang="ru-RU" smtClean="0"/>
          </a:p>
        </p:txBody>
      </p:sp>
      <p:pic>
        <p:nvPicPr>
          <p:cNvPr id="32770" name="Picture 2" descr="D:\My documents\Desktop\74321926_shipovn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471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Times New Roman</vt:lpstr>
      <vt:lpstr>Wingdings</vt:lpstr>
      <vt:lpstr>Modèle par défaut</vt:lpstr>
      <vt:lpstr>Слайд 1</vt:lpstr>
      <vt:lpstr>ЭКОЛОГИЯ</vt:lpstr>
      <vt:lpstr>Слайд 3</vt:lpstr>
      <vt:lpstr>По оценкам Всемирной Организации Здравоохранения: </vt:lpstr>
      <vt:lpstr>Их сформулировал американский                                                                                                                                                                              учёный Барри Коммонер</vt:lpstr>
      <vt:lpstr>Слайд 6</vt:lpstr>
      <vt:lpstr>ЗАГАДКИ про природу </vt:lpstr>
      <vt:lpstr>Слайд 8</vt:lpstr>
      <vt:lpstr>Слайд 9</vt:lpstr>
      <vt:lpstr>Слайд 10</vt:lpstr>
      <vt:lpstr>Слайд 11</vt:lpstr>
      <vt:lpstr>       Поэт Евгений Евтушенко </vt:lpstr>
      <vt:lpstr> Лев Николаевич Толстой </vt:lpstr>
      <vt:lpstr>Слайд 14</vt:lpstr>
      <vt:lpstr>Слайд 15</vt:lpstr>
      <vt:lpstr>            Стихи Владимира Орлова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cp:lastModifiedBy>Юлия</cp:lastModifiedBy>
  <cp:revision>79</cp:revision>
  <dcterms:created xsi:type="dcterms:W3CDTF">2009-03-23T15:23:24Z</dcterms:created>
  <dcterms:modified xsi:type="dcterms:W3CDTF">2013-12-20T16:29:12Z</dcterms:modified>
</cp:coreProperties>
</file>